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18288000" cy="10287000"/>
  <p:notesSz cx="6858000" cy="9144000"/>
  <p:embeddedFontLst>
    <p:embeddedFont>
      <p:font typeface="Bungee" panose="020B0604020202020204" charset="0"/>
      <p:regular r:id="rId25"/>
    </p:embeddedFon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Fira Sans Medium Bold" panose="020B0604020202020204" charset="0"/>
      <p:regular r:id="rId30"/>
    </p:embeddedFont>
    <p:embeddedFont>
      <p:font typeface="Open Sans Light" panose="020B0306030504020204" pitchFamily="34" charset="0"/>
      <p:regular r:id="rId31"/>
      <p:italic r:id="rId32"/>
    </p:embeddedFont>
    <p:embeddedFont>
      <p:font typeface="Fira Sans Black" panose="020B0604020202020204" charset="0"/>
      <p:regular r:id="rId33"/>
    </p:embeddedFont>
    <p:embeddedFont>
      <p:font typeface="Fira Sans Medium" panose="020B0604020202020204" charset="0"/>
      <p:regular r:id="rId34"/>
    </p:embeddedFont>
    <p:embeddedFont>
      <p:font typeface="Fira Sans Bold Bold" panose="020B0604020202020204" charset="0"/>
      <p:regular r:id="rId35"/>
    </p:embeddedFont>
    <p:embeddedFont>
      <p:font typeface="Open Sans Light Bold" panose="020B0604020202020204" charset="0"/>
      <p:regular r:id="rId36"/>
    </p:embeddedFont>
    <p:embeddedFont>
      <p:font typeface="Open Sans Extra Bold" panose="020B0604020202020204" charset="0"/>
      <p:regular r:id="rId37"/>
    </p:embeddedFont>
    <p:embeddedFont>
      <p:font typeface="TT Drugs" panose="020B0604020202020204" charset="0"/>
      <p:regular r:id="rId38"/>
    </p:embeddedFont>
    <p:embeddedFont>
      <p:font typeface="Fira Sans Bold" panose="020B0604020202020204" charset="0"/>
      <p:regular r:id="rId39"/>
    </p:embeddedFont>
    <p:embeddedFont>
      <p:font typeface="Forum" panose="020B0604020202020204" charset="0"/>
      <p:regular r:id="rId40"/>
    </p:embeddedFont>
    <p:embeddedFont>
      <p:font typeface="Open Sans" panose="020B0606030504020204" pitchFamily="34" charset="0"/>
      <p:regular r:id="rId41"/>
      <p:bold r:id="rId42"/>
      <p:italic r:id="rId43"/>
      <p:boldItalic r:id="rId4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8" d="100"/>
          <a:sy n="48" d="100"/>
        </p:scale>
        <p:origin x="636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font" Target="fonts/font15.fntdata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42" Type="http://schemas.openxmlformats.org/officeDocument/2006/relationships/font" Target="fonts/font18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font" Target="fonts/font16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4" Type="http://schemas.openxmlformats.org/officeDocument/2006/relationships/font" Target="fonts/font2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43" Type="http://schemas.openxmlformats.org/officeDocument/2006/relationships/font" Target="fonts/font19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font" Target="fonts/font14.fntdata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17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11/16/2021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11/16/2021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7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9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769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10013544">
            <a:off x="-1528149" y="-2162960"/>
            <a:ext cx="8825308" cy="82296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884505" y="3702850"/>
            <a:ext cx="12518989" cy="3257286"/>
            <a:chOff x="0" y="0"/>
            <a:chExt cx="16691986" cy="4343049"/>
          </a:xfrm>
        </p:grpSpPr>
        <p:sp>
          <p:nvSpPr>
            <p:cNvPr id="4" name="TextBox 4"/>
            <p:cNvSpPr txBox="1"/>
            <p:nvPr/>
          </p:nvSpPr>
          <p:spPr>
            <a:xfrm>
              <a:off x="0" y="-66675"/>
              <a:ext cx="16691986" cy="35210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600"/>
                </a:lnSpc>
              </a:pPr>
              <a:r>
                <a:rPr lang="en-US" sz="6000">
                  <a:solidFill>
                    <a:srgbClr val="F6EBEB"/>
                  </a:solidFill>
                  <a:latin typeface="Bungee"/>
                </a:rPr>
                <a:t>TÍNH TẦN SỐ CƠ BẢN CỦA TÍN HIỆU ÂM THANH BẰNG HÀM TỰ TƯƠNG QUAN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3644972"/>
              <a:ext cx="16691986" cy="6980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47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-8687688">
            <a:off x="10282257" y="5034286"/>
            <a:ext cx="8922358" cy="940433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787955" y="1028700"/>
            <a:ext cx="2193100" cy="21931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4071583" y="1057351"/>
            <a:ext cx="12090888" cy="6791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91"/>
              </a:lnSpc>
            </a:pPr>
            <a:r>
              <a:rPr lang="en-US" sz="3636" dirty="0">
                <a:solidFill>
                  <a:srgbClr val="FFFFFF"/>
                </a:solidFill>
                <a:latin typeface="Bungee" panose="020B0604020202020204" charset="0"/>
              </a:rPr>
              <a:t>TRƯỜNG ĐẠI HỌC BÁCH KHOA - ĐẠI HỌC ĐÀ NẴNG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233208" y="1977469"/>
            <a:ext cx="7767638" cy="681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61"/>
              </a:lnSpc>
            </a:pPr>
            <a:r>
              <a:rPr lang="en-US" sz="3543">
                <a:solidFill>
                  <a:srgbClr val="FFFFFF"/>
                </a:solidFill>
                <a:latin typeface="Bungee"/>
              </a:rPr>
              <a:t>BÁO CÁO MÔN XỬ LÝ TÍN HIỆU SỐ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424938" y="7017234"/>
            <a:ext cx="9834362" cy="22410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55"/>
              </a:lnSpc>
            </a:pPr>
            <a:r>
              <a:rPr lang="en-US" sz="3110">
                <a:solidFill>
                  <a:srgbClr val="F6EBEB"/>
                </a:solidFill>
                <a:latin typeface="Bungee"/>
              </a:rPr>
              <a:t>Giáo viên hướng dẫn  :  TS. Ninh Khánh Duy</a:t>
            </a:r>
          </a:p>
          <a:p>
            <a:pPr>
              <a:lnSpc>
                <a:spcPts val="4355"/>
              </a:lnSpc>
            </a:pPr>
            <a:r>
              <a:rPr lang="en-US" sz="3110">
                <a:solidFill>
                  <a:srgbClr val="F6EBEB"/>
                </a:solidFill>
                <a:latin typeface="Bungee"/>
              </a:rPr>
              <a:t>Sinh viên thực hiện    :  Huỳnh Văn Thạnh</a:t>
            </a:r>
          </a:p>
          <a:p>
            <a:pPr>
              <a:lnSpc>
                <a:spcPts val="4355"/>
              </a:lnSpc>
            </a:pPr>
            <a:r>
              <a:rPr lang="en-US" sz="3110">
                <a:solidFill>
                  <a:srgbClr val="F6EBEB"/>
                </a:solidFill>
                <a:latin typeface="Bungee"/>
              </a:rPr>
              <a:t>MSSV                                            : 123190109</a:t>
            </a:r>
          </a:p>
          <a:p>
            <a:pPr>
              <a:lnSpc>
                <a:spcPts val="4355"/>
              </a:lnSpc>
            </a:pPr>
            <a:r>
              <a:rPr lang="en-US" sz="3110">
                <a:solidFill>
                  <a:srgbClr val="F6EBEB"/>
                </a:solidFill>
                <a:latin typeface="Bungee"/>
              </a:rPr>
              <a:t>lớp                                               : 19PFIEV3</a:t>
            </a:r>
          </a:p>
        </p:txBody>
      </p:sp>
    </p:spTree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769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389" r="389"/>
          <a:stretch>
            <a:fillRect/>
          </a:stretch>
        </p:blipFill>
        <p:spPr>
          <a:xfrm rot="-8997047">
            <a:off x="16268737" y="1136216"/>
            <a:ext cx="5724112" cy="9757432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-5672507">
            <a:off x="-3460631" y="-1885407"/>
            <a:ext cx="7804324" cy="8225902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2279072">
            <a:off x="-5655594" y="323349"/>
            <a:ext cx="7723366" cy="8702384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10505805">
            <a:off x="12918784" y="-3644501"/>
            <a:ext cx="8486039" cy="754196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9298406" y="2158165"/>
            <a:ext cx="7960894" cy="5970671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028700" y="2158165"/>
            <a:ext cx="7960894" cy="5970671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028700" y="952500"/>
            <a:ext cx="10807220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EDF1F4"/>
                </a:solidFill>
                <a:latin typeface="Fira Sans Medium"/>
              </a:rPr>
              <a:t>7. Kết quả trung gian với hàm autoCorrelation.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169219" y="8365702"/>
            <a:ext cx="1989249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EDF1F4"/>
                </a:solidFill>
                <a:latin typeface="Fira Sans Medium"/>
              </a:rPr>
              <a:t>Phone M2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942470" y="6936516"/>
            <a:ext cx="4094249" cy="21369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506"/>
              </a:lnSpc>
            </a:pPr>
            <a:r>
              <a:rPr lang="en-US" sz="12504">
                <a:solidFill>
                  <a:srgbClr val="0F2A37">
                    <a:alpha val="3922"/>
                  </a:srgbClr>
                </a:solidFill>
                <a:latin typeface="Fira Sans Bold"/>
              </a:rPr>
              <a:t>vth20</a:t>
            </a:r>
          </a:p>
        </p:txBody>
      </p:sp>
    </p:spTree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769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389" r="389"/>
          <a:stretch>
            <a:fillRect/>
          </a:stretch>
        </p:blipFill>
        <p:spPr>
          <a:xfrm rot="-8997047">
            <a:off x="16268737" y="1136216"/>
            <a:ext cx="5724112" cy="9757432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-5672507">
            <a:off x="-3460631" y="-1885407"/>
            <a:ext cx="7804324" cy="8225902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2279072">
            <a:off x="-5655594" y="323349"/>
            <a:ext cx="7723366" cy="8702384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10505805">
            <a:off x="12918784" y="-3644501"/>
            <a:ext cx="8486039" cy="754196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028700" y="2158165"/>
            <a:ext cx="7960894" cy="5970671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9298406" y="2158165"/>
            <a:ext cx="7960894" cy="5970671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028700" y="952500"/>
            <a:ext cx="10807220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EDF1F4"/>
                </a:solidFill>
                <a:latin typeface="Fira Sans Medium"/>
              </a:rPr>
              <a:t>7. Kết quả trung gian với hàm autoCorrelation.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202735" y="8302413"/>
            <a:ext cx="1882531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EDF1F4"/>
                </a:solidFill>
                <a:latin typeface="Fira Sans Medium"/>
              </a:rPr>
              <a:t>Studio F2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096876" y="7157719"/>
            <a:ext cx="4094249" cy="21369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506"/>
              </a:lnSpc>
            </a:pPr>
            <a:r>
              <a:rPr lang="en-US" sz="12504">
                <a:solidFill>
                  <a:srgbClr val="0F2A37">
                    <a:alpha val="3922"/>
                  </a:srgbClr>
                </a:solidFill>
                <a:latin typeface="Fira Sans Bold"/>
              </a:rPr>
              <a:t>vth20</a:t>
            </a:r>
          </a:p>
        </p:txBody>
      </p:sp>
    </p:spTree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769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389" r="389"/>
          <a:stretch>
            <a:fillRect/>
          </a:stretch>
        </p:blipFill>
        <p:spPr>
          <a:xfrm rot="-8997047">
            <a:off x="16268737" y="1136216"/>
            <a:ext cx="5724112" cy="9757432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-5672507">
            <a:off x="-3460631" y="-1885407"/>
            <a:ext cx="7804324" cy="8225902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2279072">
            <a:off x="-5655594" y="323349"/>
            <a:ext cx="7723366" cy="8702384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10505805">
            <a:off x="12918784" y="-3644501"/>
            <a:ext cx="8486039" cy="754196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9298406" y="2158165"/>
            <a:ext cx="7960894" cy="5970671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028700" y="2158165"/>
            <a:ext cx="7960894" cy="5970671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028700" y="952500"/>
            <a:ext cx="10807220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EDF1F4"/>
                </a:solidFill>
                <a:latin typeface="Fira Sans Medium Bold"/>
              </a:rPr>
              <a:t>7. Kết quả trung gian với hàm autoCorrelation.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306915" y="8342101"/>
            <a:ext cx="1674170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EDF1F4"/>
                </a:solidFill>
                <a:latin typeface="Fira Sans Medium"/>
              </a:rPr>
              <a:t>Studio M2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096876" y="6936516"/>
            <a:ext cx="4094249" cy="21369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506"/>
              </a:lnSpc>
            </a:pPr>
            <a:r>
              <a:rPr lang="en-US" sz="12504">
                <a:solidFill>
                  <a:srgbClr val="0F2A37">
                    <a:alpha val="3922"/>
                  </a:srgbClr>
                </a:solidFill>
                <a:latin typeface="Fira Sans Bold"/>
              </a:rPr>
              <a:t>vth20</a:t>
            </a:r>
          </a:p>
        </p:txBody>
      </p:sp>
    </p:spTree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2A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-1336792" y="3248361"/>
            <a:ext cx="8825308" cy="8229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-2903874">
            <a:off x="-1262775" y="-2893697"/>
            <a:ext cx="10898092" cy="952220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7181801" y="4695676"/>
            <a:ext cx="6741277" cy="912524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 l="1752" r="8612"/>
          <a:stretch>
            <a:fillRect/>
          </a:stretch>
        </p:blipFill>
        <p:spPr>
          <a:xfrm>
            <a:off x="7284335" y="2862175"/>
            <a:ext cx="9974965" cy="4562651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024384" y="952500"/>
            <a:ext cx="4268539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EDF1F4"/>
                </a:solidFill>
                <a:latin typeface="Fira Sans Bold Bold"/>
              </a:rPr>
              <a:t>8. Tìm đỉnh cục bộ.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335858" y="7745526"/>
            <a:ext cx="3871919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EDF1F4"/>
                </a:solidFill>
                <a:latin typeface="Fira Sans Medium"/>
              </a:rPr>
              <a:t>Hàm tìm đỉnh cục bộ.</a:t>
            </a:r>
          </a:p>
        </p:txBody>
      </p:sp>
      <p:sp>
        <p:nvSpPr>
          <p:cNvPr id="8" name="AutoShape 8"/>
          <p:cNvSpPr/>
          <p:nvPr/>
        </p:nvSpPr>
        <p:spPr>
          <a:xfrm rot="-2865097">
            <a:off x="1283864" y="4856993"/>
            <a:ext cx="1816846" cy="0"/>
          </a:xfrm>
          <a:prstGeom prst="line">
            <a:avLst/>
          </a:prstGeom>
          <a:ln w="47625" cap="rnd">
            <a:solidFill>
              <a:srgbClr val="EDF1F4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9" name="AutoShape 9"/>
          <p:cNvSpPr/>
          <p:nvPr/>
        </p:nvSpPr>
        <p:spPr>
          <a:xfrm rot="2886016">
            <a:off x="3907202" y="4849480"/>
            <a:ext cx="1786993" cy="0"/>
          </a:xfrm>
          <a:prstGeom prst="line">
            <a:avLst/>
          </a:prstGeom>
          <a:ln w="47625" cap="rnd">
            <a:solidFill>
              <a:srgbClr val="EDF1F4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10" name="TextBox 10"/>
          <p:cNvSpPr txBox="1"/>
          <p:nvPr/>
        </p:nvSpPr>
        <p:spPr>
          <a:xfrm>
            <a:off x="810417" y="5825167"/>
            <a:ext cx="1506937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EDF1F4"/>
                </a:solidFill>
                <a:latin typeface="Fira Sans Medium"/>
              </a:rPr>
              <a:t>ac(i-1)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677810" y="3668472"/>
            <a:ext cx="1744430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EDF1F4"/>
                </a:solidFill>
                <a:latin typeface="Fira Sans Medium Bold"/>
              </a:rPr>
              <a:t>ac(i)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719898" y="5825167"/>
            <a:ext cx="1390453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EDF1F4"/>
                </a:solidFill>
                <a:latin typeface="Fira Sans Medium"/>
              </a:rPr>
              <a:t>ac(i+1)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537503" y="6232506"/>
            <a:ext cx="4094249" cy="21369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506"/>
              </a:lnSpc>
            </a:pPr>
            <a:r>
              <a:rPr lang="en-US" sz="12504">
                <a:solidFill>
                  <a:srgbClr val="0F2A37">
                    <a:alpha val="3922"/>
                  </a:srgbClr>
                </a:solidFill>
                <a:latin typeface="Fira Sans Bold"/>
              </a:rPr>
              <a:t>vth20</a:t>
            </a:r>
          </a:p>
        </p:txBody>
      </p:sp>
    </p:spTree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2A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9298406" y="2158165"/>
            <a:ext cx="7960894" cy="5970671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28700" y="2158165"/>
            <a:ext cx="7960894" cy="5970671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3787639" y="8406677"/>
            <a:ext cx="2443017" cy="448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EDF1F4"/>
                </a:solidFill>
                <a:latin typeface="Fira Sans Medium"/>
              </a:rPr>
              <a:t>Lucky frame.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1868134" y="8406677"/>
            <a:ext cx="2821438" cy="448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EDF1F4"/>
                </a:solidFill>
                <a:latin typeface="Fira Sans Medium"/>
              </a:rPr>
              <a:t>Unlucky frame.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952500"/>
            <a:ext cx="4586042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EDF1F4"/>
                </a:solidFill>
                <a:latin typeface="Fira Sans Bold Bold"/>
              </a:rPr>
              <a:t>8. Tìm đỉnh cục bộ.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733451" y="6522418"/>
            <a:ext cx="4094249" cy="21369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506"/>
              </a:lnSpc>
            </a:pPr>
            <a:r>
              <a:rPr lang="en-US" sz="12504">
                <a:solidFill>
                  <a:srgbClr val="0F2A37">
                    <a:alpha val="3922"/>
                  </a:srgbClr>
                </a:solidFill>
                <a:latin typeface="Fira Sans Bold"/>
              </a:rPr>
              <a:t>vth20</a:t>
            </a:r>
          </a:p>
        </p:txBody>
      </p:sp>
    </p:spTree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769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10314521">
            <a:off x="-831151" y="-5705577"/>
            <a:ext cx="7672032" cy="1247484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-3683252">
            <a:off x="-2873462" y="2714132"/>
            <a:ext cx="7804324" cy="8225902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613645" y="-1517720"/>
            <a:ext cx="6491459" cy="5899113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424516" y="2555514"/>
            <a:ext cx="6083535" cy="4562651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7357134" y="2555514"/>
            <a:ext cx="10288264" cy="3868068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028700" y="952500"/>
            <a:ext cx="3517255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EDF1F4"/>
                </a:solidFill>
                <a:latin typeface="Fira Sans Bold Bold"/>
              </a:rPr>
              <a:t>9. Tìm T0 và F0.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345057" y="7378953"/>
            <a:ext cx="10300341" cy="448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EDF1F4"/>
                </a:solidFill>
                <a:latin typeface="Fira Sans Medium"/>
              </a:rPr>
              <a:t>Hàm tìm F0.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-123398" y="7378953"/>
            <a:ext cx="7179362" cy="448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EDF1F4"/>
                </a:solidFill>
                <a:latin typeface="Fira Sans Medium"/>
              </a:rPr>
              <a:t>Ví dụ kết quả trả về Hàm TimDinhCucBo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78819" y="8037061"/>
            <a:ext cx="12556631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EDF1F4"/>
                </a:solidFill>
                <a:latin typeface="Fira Sans Medium"/>
              </a:rPr>
              <a:t>- Mỗi frame 0.025s sẽ có 400 mẫu =&gt; 114 mẫu xấp xỉ với 0.007s.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34084" y="8677910"/>
            <a:ext cx="6946533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EDF1F4"/>
                </a:solidFill>
                <a:latin typeface="Fira Sans Medium"/>
              </a:rPr>
              <a:t>- F0 = 1/0.007, xấp xỉ 142.86 hz.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765125" y="2699850"/>
            <a:ext cx="4094249" cy="21369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506"/>
              </a:lnSpc>
            </a:pPr>
            <a:r>
              <a:rPr lang="en-US" sz="12504">
                <a:solidFill>
                  <a:srgbClr val="0F2A37">
                    <a:alpha val="3922"/>
                  </a:srgbClr>
                </a:solidFill>
                <a:latin typeface="Fira Sans Bold"/>
              </a:rPr>
              <a:t>vth20</a:t>
            </a:r>
          </a:p>
        </p:txBody>
      </p:sp>
    </p:spTree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2A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6991076">
            <a:off x="-180638" y="-2782626"/>
            <a:ext cx="7804324" cy="8225902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7825817" y="8153668"/>
            <a:ext cx="9418712" cy="8229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7151957" y="4387106"/>
            <a:ext cx="10107343" cy="3147838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807229" y="952500"/>
            <a:ext cx="4428237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EDF1F4"/>
                </a:solidFill>
                <a:latin typeface="Fira Sans Bold"/>
              </a:rPr>
              <a:t>10. Tìm ngưỡng.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1013793" y="8096518"/>
            <a:ext cx="4127558" cy="448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EDF1F4"/>
                </a:solidFill>
                <a:latin typeface="Fira Sans Medium"/>
              </a:rPr>
              <a:t>Hàm findThreshold.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592896" y="2451176"/>
            <a:ext cx="15666404" cy="9237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59"/>
              </a:lnSpc>
            </a:pPr>
            <a:r>
              <a:rPr lang="en-US" sz="2685">
                <a:solidFill>
                  <a:srgbClr val="EDF1F4"/>
                </a:solidFill>
                <a:latin typeface="Fira Sans Medium"/>
              </a:rPr>
              <a:t>- Tìm ngưỡng dựa trên giá trị trung bình các cực đại cực cục bộ của tín hiệu đã được lọc ra các khoảng silence.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42808" y="4848225"/>
            <a:ext cx="2128628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EDF1F4"/>
                </a:solidFill>
                <a:latin typeface="Fira Sans Medium"/>
              </a:rPr>
              <a:t>Kết quả: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307122" y="5903875"/>
            <a:ext cx="3866012" cy="448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EDF1F4"/>
                </a:solidFill>
                <a:latin typeface="Open Sans Light Bold"/>
              </a:rPr>
              <a:t>- File Phone_F2: 0.028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333836" y="6712144"/>
            <a:ext cx="3839297" cy="448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EDF1F4"/>
                </a:solidFill>
                <a:latin typeface="Open Sans Light Bold"/>
              </a:rPr>
              <a:t>- File Phone_M2: 0.047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333836" y="7535470"/>
            <a:ext cx="3839297" cy="4648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78"/>
              </a:lnSpc>
            </a:pPr>
            <a:r>
              <a:rPr lang="en-US" sz="2698">
                <a:solidFill>
                  <a:srgbClr val="EDF1F4"/>
                </a:solidFill>
                <a:latin typeface="Open Sans Light Bold"/>
              </a:rPr>
              <a:t>- File studio_F2: 0.034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333836" y="8292098"/>
            <a:ext cx="3839297" cy="448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EDF1F4"/>
                </a:solidFill>
                <a:latin typeface="Open Sans Light Bold"/>
              </a:rPr>
              <a:t>- File studio_M2: 0.036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165051" y="6595880"/>
            <a:ext cx="4094249" cy="21369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506"/>
              </a:lnSpc>
            </a:pPr>
            <a:r>
              <a:rPr lang="en-US" sz="12504">
                <a:solidFill>
                  <a:srgbClr val="0F2A37">
                    <a:alpha val="3922"/>
                  </a:srgbClr>
                </a:solidFill>
                <a:latin typeface="Fira Sans Bold"/>
              </a:rPr>
              <a:t>vth20</a:t>
            </a:r>
          </a:p>
        </p:txBody>
      </p:sp>
    </p:spTree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2A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568433" y="2071398"/>
            <a:ext cx="12690867" cy="1500169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 b="50000"/>
          <a:stretch>
            <a:fillRect/>
          </a:stretch>
        </p:blipFill>
        <p:spPr>
          <a:xfrm>
            <a:off x="1028700" y="4177950"/>
            <a:ext cx="16230600" cy="4108371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656037" y="952500"/>
            <a:ext cx="5189542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EDF1F4"/>
                </a:solidFill>
                <a:latin typeface="Fira Sans Medium"/>
              </a:rPr>
              <a:t>11. So sánh kết quả.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402309" y="3729640"/>
            <a:ext cx="7023114" cy="448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EDF1F4"/>
                </a:solidFill>
                <a:latin typeface="Fira Sans Medium"/>
              </a:rPr>
              <a:t>Pithch Contour trong wavesurfer.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586239" y="8809990"/>
            <a:ext cx="5144648" cy="448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EDF1F4"/>
                </a:solidFill>
                <a:latin typeface="Fira Sans Medium Bold"/>
              </a:rPr>
              <a:t>Kết quả file Phone_F2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70508" y="8809990"/>
            <a:ext cx="2793656" cy="448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EDF1F4"/>
                </a:solidFill>
                <a:latin typeface="Fira Sans Medium"/>
              </a:rPr>
              <a:t>F0mean: 157.46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568433" y="8809990"/>
            <a:ext cx="2535243" cy="448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EDF1F4"/>
                </a:solidFill>
                <a:latin typeface="Fira Sans Medium"/>
              </a:rPr>
              <a:t>F0std: 42.94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670447" y="2014248"/>
            <a:ext cx="2264869" cy="448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EDF1F4"/>
                </a:solidFill>
                <a:latin typeface="Fira Sans Medium"/>
              </a:rPr>
              <a:t>F0mean: 145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670447" y="2764332"/>
            <a:ext cx="2264869" cy="448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EDF1F4"/>
                </a:solidFill>
                <a:latin typeface="Fira Sans Medium"/>
              </a:rPr>
              <a:t>F0std: 33.7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70508" y="3244836"/>
            <a:ext cx="4094249" cy="21369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506"/>
              </a:lnSpc>
            </a:pPr>
            <a:r>
              <a:rPr lang="en-US" sz="12504">
                <a:solidFill>
                  <a:srgbClr val="0F2A37">
                    <a:alpha val="3922"/>
                  </a:srgbClr>
                </a:solidFill>
                <a:latin typeface="Fira Sans Bold"/>
              </a:rPr>
              <a:t>vth20</a:t>
            </a:r>
          </a:p>
        </p:txBody>
      </p:sp>
    </p:spTree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2A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559085" y="2071398"/>
            <a:ext cx="12700215" cy="1486492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 b="50000"/>
          <a:stretch>
            <a:fillRect/>
          </a:stretch>
        </p:blipFill>
        <p:spPr>
          <a:xfrm>
            <a:off x="1028700" y="4285136"/>
            <a:ext cx="16230600" cy="4108371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244867" y="952500"/>
            <a:ext cx="5983297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EDF1F4"/>
                </a:solidFill>
                <a:latin typeface="Fira Sans Medium"/>
              </a:rPr>
              <a:t>11. So sánh kết quả.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605996" y="3670109"/>
            <a:ext cx="6606392" cy="448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EDF1F4"/>
                </a:solidFill>
                <a:latin typeface="Fira Sans Medium"/>
              </a:rPr>
              <a:t>Pithch Contour trong wavesurfer.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231960" y="8809990"/>
            <a:ext cx="4605823" cy="448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EDF1F4"/>
                </a:solidFill>
                <a:latin typeface="Fira Sans Medium Bold"/>
              </a:rPr>
              <a:t>Kết quả file Phone_M2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03102" y="8809990"/>
            <a:ext cx="3195842" cy="448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EDF1F4"/>
                </a:solidFill>
                <a:latin typeface="Fira Sans Medium"/>
              </a:rPr>
              <a:t>F0mean: 137.34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659585" y="8809990"/>
            <a:ext cx="3137157" cy="448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EDF1F4"/>
                </a:solidFill>
                <a:latin typeface="Fira Sans Medium"/>
              </a:rPr>
              <a:t>F0std: 36.66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677070" y="2014248"/>
            <a:ext cx="2675340" cy="448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EDF1F4"/>
                </a:solidFill>
                <a:latin typeface="Fira Sans Medium"/>
              </a:rPr>
              <a:t>F0mean: 129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657871" y="2757494"/>
            <a:ext cx="2694539" cy="448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EDF1F4"/>
                </a:solidFill>
                <a:latin typeface="Fira Sans Medium"/>
              </a:rPr>
              <a:t>F0std: 18.6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165051" y="2730519"/>
            <a:ext cx="4094249" cy="21369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506"/>
              </a:lnSpc>
            </a:pPr>
            <a:r>
              <a:rPr lang="en-US" sz="12504">
                <a:solidFill>
                  <a:srgbClr val="0F2A37">
                    <a:alpha val="3922"/>
                  </a:srgbClr>
                </a:solidFill>
                <a:latin typeface="Fira Sans Bold"/>
              </a:rPr>
              <a:t>vth20</a:t>
            </a:r>
          </a:p>
        </p:txBody>
      </p:sp>
    </p:spTree>
  </p:cSld>
  <p:clrMapOvr>
    <a:masterClrMapping/>
  </p:clrMapOvr>
  <p:transition spd="slow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2A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560950" y="2071398"/>
            <a:ext cx="12698350" cy="1487362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 b="50000"/>
          <a:stretch>
            <a:fillRect/>
          </a:stretch>
        </p:blipFill>
        <p:spPr>
          <a:xfrm>
            <a:off x="1028700" y="4347075"/>
            <a:ext cx="16230600" cy="4108371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375191" y="952500"/>
            <a:ext cx="5884078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EDF1F4"/>
                </a:solidFill>
                <a:latin typeface="Fira Sans Medium"/>
              </a:rPr>
              <a:t>11. So sánh kết quả.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825212" y="3709796"/>
            <a:ext cx="6169827" cy="448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EDF1F4"/>
                </a:solidFill>
                <a:latin typeface="Fira Sans Medium"/>
              </a:rPr>
              <a:t>Pithch Contour trong wavesurfer.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265000" y="8809990"/>
            <a:ext cx="4587586" cy="448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EDF1F4"/>
                </a:solidFill>
                <a:latin typeface="Fira Sans Medium Bold"/>
              </a:rPr>
              <a:t>Kết quả file Studio_F2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8809990"/>
            <a:ext cx="2983066" cy="448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EDF1F4"/>
                </a:solidFill>
                <a:latin typeface="Fira Sans Medium"/>
              </a:rPr>
              <a:t>F0mean: 202.25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560950" y="8809990"/>
            <a:ext cx="2595072" cy="448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EDF1F4"/>
                </a:solidFill>
                <a:latin typeface="Fira Sans Medium"/>
              </a:rPr>
              <a:t>F0std: 46.39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762944" y="2014248"/>
            <a:ext cx="2447681" cy="448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EDF1F4"/>
                </a:solidFill>
                <a:latin typeface="Fira Sans Medium"/>
              </a:rPr>
              <a:t>F0mean: 200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762944" y="2764332"/>
            <a:ext cx="2447681" cy="448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EDF1F4"/>
                </a:solidFill>
                <a:latin typeface="Fira Sans Medium"/>
              </a:rPr>
              <a:t>F0std: 46.1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0" y="3311109"/>
            <a:ext cx="4094249" cy="21369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506"/>
              </a:lnSpc>
            </a:pPr>
            <a:r>
              <a:rPr lang="en-US" sz="12504">
                <a:solidFill>
                  <a:srgbClr val="0F2A37">
                    <a:alpha val="3922"/>
                  </a:srgbClr>
                </a:solidFill>
                <a:latin typeface="Fira Sans Bold"/>
              </a:rPr>
              <a:t>vth20</a:t>
            </a:r>
          </a:p>
        </p:txBody>
      </p:sp>
    </p:spTree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2A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-4183905" y="-1747516"/>
            <a:ext cx="8825308" cy="8229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-2903874">
            <a:off x="8380949" y="-2738610"/>
            <a:ext cx="10898092" cy="952220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-5510477">
            <a:off x="11828504" y="4245135"/>
            <a:ext cx="6741277" cy="912524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1784509" y="2022494"/>
            <a:ext cx="5474791" cy="2286312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1784509" y="6293082"/>
            <a:ext cx="5474791" cy="2269584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028700" y="952500"/>
            <a:ext cx="4548438" cy="679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F6EBEB"/>
                </a:solidFill>
                <a:latin typeface="Fira Sans Black"/>
              </a:rPr>
              <a:t>1. Cơ sở lý thuyết.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154569" y="4452188"/>
            <a:ext cx="4734670" cy="448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F6EBEB"/>
                </a:solidFill>
                <a:latin typeface="Fira Sans Medium"/>
              </a:rPr>
              <a:t>Autocorrelation Function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665445" y="8750608"/>
            <a:ext cx="5712918" cy="448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F6EBEB"/>
                </a:solidFill>
                <a:latin typeface="Fira Sans Medium"/>
              </a:rPr>
              <a:t>Short-time Autocorrelation Function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028700" y="2022494"/>
            <a:ext cx="9501873" cy="7126404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3453102" y="9201150"/>
            <a:ext cx="4653069" cy="448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F6EBEB"/>
                </a:solidFill>
                <a:latin typeface="Fira Sans Medium"/>
              </a:rPr>
              <a:t>Kết quả ACF tại 1 frame.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8700" y="4393377"/>
            <a:ext cx="4094249" cy="21369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506"/>
              </a:lnSpc>
            </a:pPr>
            <a:r>
              <a:rPr lang="en-US" sz="12504">
                <a:solidFill>
                  <a:srgbClr val="0F2A37">
                    <a:alpha val="3922"/>
                  </a:srgbClr>
                </a:solidFill>
                <a:latin typeface="Fira Sans Bold"/>
              </a:rPr>
              <a:t>vth20</a:t>
            </a:r>
          </a:p>
        </p:txBody>
      </p:sp>
    </p:spTree>
  </p:cSld>
  <p:clrMapOvr>
    <a:masterClrMapping/>
  </p:clrMapOvr>
  <p:transition spd="slow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2A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562818" y="2071398"/>
            <a:ext cx="12696482" cy="1478931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 b="50000"/>
          <a:stretch>
            <a:fillRect/>
          </a:stretch>
        </p:blipFill>
        <p:spPr>
          <a:xfrm>
            <a:off x="1026319" y="4282401"/>
            <a:ext cx="16230600" cy="4108371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96037" y="952500"/>
            <a:ext cx="6380175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EDF1F4"/>
                </a:solidFill>
                <a:latin typeface="Fira Sans Medium"/>
              </a:rPr>
              <a:t>11. So sánh kết quả.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607863" y="3670109"/>
            <a:ext cx="6606392" cy="448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EDF1F4"/>
                </a:solidFill>
                <a:latin typeface="Fira Sans Medium"/>
              </a:rPr>
              <a:t>Pithch Contour trong wavesurfer.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216110" y="8809990"/>
            <a:ext cx="4998146" cy="448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EDF1F4"/>
                </a:solidFill>
                <a:latin typeface="Fira Sans Medium Bold"/>
              </a:rPr>
              <a:t>Kết quả file Studio_M2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6319" y="8809990"/>
            <a:ext cx="3168631" cy="448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EDF1F4"/>
                </a:solidFill>
                <a:latin typeface="Fira Sans Medium"/>
              </a:rPr>
              <a:t>F0mean: 157.66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562818" y="8809990"/>
            <a:ext cx="2918281" cy="448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EDF1F4"/>
                </a:solidFill>
                <a:latin typeface="Fira Sans Medium"/>
              </a:rPr>
              <a:t>F0std: 43.3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746424" y="2014248"/>
            <a:ext cx="2572549" cy="448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EDF1F4"/>
                </a:solidFill>
                <a:latin typeface="Fira Sans Medium"/>
              </a:rPr>
              <a:t>F0mean: 155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746424" y="2764332"/>
            <a:ext cx="2448526" cy="448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EDF1F4"/>
                </a:solidFill>
                <a:latin typeface="Fira Sans Medium"/>
              </a:rPr>
              <a:t>F0std: 30.8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618504" y="6730151"/>
            <a:ext cx="4094249" cy="21369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506"/>
              </a:lnSpc>
            </a:pPr>
            <a:r>
              <a:rPr lang="en-US" sz="12504">
                <a:solidFill>
                  <a:srgbClr val="0F2A37">
                    <a:alpha val="3922"/>
                  </a:srgbClr>
                </a:solidFill>
                <a:latin typeface="Fira Sans Bold"/>
              </a:rPr>
              <a:t>vth20</a:t>
            </a:r>
          </a:p>
        </p:txBody>
      </p:sp>
    </p:spTree>
  </p:cSld>
  <p:clrMapOvr>
    <a:masterClrMapping/>
  </p:clrMapOvr>
  <p:transition spd="slow"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769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8687688">
            <a:off x="10282257" y="5034286"/>
            <a:ext cx="8922358" cy="940433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-10013544">
            <a:off x="-1834628" y="-2396987"/>
            <a:ext cx="8825308" cy="8229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028700" y="3322449"/>
            <a:ext cx="16230600" cy="2839237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791542" y="952500"/>
            <a:ext cx="6515110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EDF1F4"/>
                </a:solidFill>
                <a:latin typeface="Fira Sans Medium"/>
              </a:rPr>
              <a:t>12. Bảng thống kê kết quả.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3930164" y="870088"/>
            <a:ext cx="3329136" cy="1533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2599"/>
              </a:lnSpc>
              <a:spcBef>
                <a:spcPct val="0"/>
              </a:spcBef>
            </a:pPr>
            <a:r>
              <a:rPr lang="en-US" sz="9000" u="none">
                <a:solidFill>
                  <a:srgbClr val="EDF1F4">
                    <a:alpha val="2745"/>
                  </a:srgbClr>
                </a:solidFill>
                <a:latin typeface="Open Sans Extra Bold"/>
              </a:rPr>
              <a:t>vth20</a:t>
            </a:r>
          </a:p>
        </p:txBody>
      </p:sp>
    </p:spTree>
  </p:cSld>
  <p:clrMapOvr>
    <a:masterClrMapping/>
  </p:clrMapOvr>
  <p:transition spd="slow">
    <p:wip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2A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764553" y="4375676"/>
            <a:ext cx="8825308" cy="8229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008142" y="5296576"/>
            <a:ext cx="10535909" cy="11105043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10303164">
            <a:off x="-843112" y="4566854"/>
            <a:ext cx="8825308" cy="82296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028700" y="952500"/>
            <a:ext cx="6002641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EDF1F4"/>
                </a:solidFill>
                <a:latin typeface="Fira Sans Medium"/>
              </a:rPr>
              <a:t>13. Tài liệu tham khảo.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218643" y="2793773"/>
            <a:ext cx="12114907" cy="118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EDF1F4"/>
                </a:solidFill>
                <a:latin typeface="Open Sans Light"/>
              </a:rPr>
              <a:t>[II]: Xác định tần số cơ bản của tín hiệu tiếng nói dùng hàm tự tương quan - Luận văn cao học Trần Văn Tâm.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218643" y="4309001"/>
            <a:ext cx="14014173" cy="118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EDF1F4"/>
                </a:solidFill>
                <a:latin typeface="Open Sans Light"/>
              </a:rPr>
              <a:t>[III]: A method for silence removal and segmentation of speech signals, implemented in Matlab - Theodoros Giannakopoulos.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259507" y="5877906"/>
            <a:ext cx="14095903" cy="118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EDF1F4"/>
                </a:solidFill>
                <a:latin typeface="Open Sans Light"/>
              </a:rPr>
              <a:t>[IV]: Youtube: Speech and Audio Signal Processing using Matlab - JCBRO Labs.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259507" y="8423801"/>
            <a:ext cx="12114907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EDF1F4"/>
                </a:solidFill>
                <a:latin typeface="Open Sans Light"/>
              </a:rPr>
              <a:t>[...]: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259507" y="7345259"/>
            <a:ext cx="14095903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EDF1F4"/>
                </a:solidFill>
                <a:latin typeface="Open Sans Light"/>
              </a:rPr>
              <a:t>[V]: CS425 Audio and Speech Processing - Hodgkinson 2012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259507" y="1890538"/>
            <a:ext cx="14095903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EDF1F4"/>
                </a:solidFill>
                <a:latin typeface="Open Sans Light"/>
              </a:rPr>
              <a:t>[I]: Bài giảng môn Xử lý tín hiệu số - Ts. Ninh Khánh Duy.</a:t>
            </a:r>
          </a:p>
        </p:txBody>
      </p:sp>
    </p:spTree>
  </p:cSld>
  <p:clrMapOvr>
    <a:masterClrMapping/>
  </p:clrMapOvr>
  <p:transition spd="slow">
    <p:wip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769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10314521">
            <a:off x="-831151" y="-5705577"/>
            <a:ext cx="7672032" cy="1247484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-3683252">
            <a:off x="-2873462" y="2714132"/>
            <a:ext cx="7804324" cy="8225902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613645" y="-1517720"/>
            <a:ext cx="6491459" cy="5899113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6232114" y="7247102"/>
            <a:ext cx="11027186" cy="2148492"/>
            <a:chOff x="0" y="0"/>
            <a:chExt cx="14702915" cy="2864656"/>
          </a:xfrm>
        </p:grpSpPr>
        <p:sp>
          <p:nvSpPr>
            <p:cNvPr id="6" name="TextBox 6"/>
            <p:cNvSpPr txBox="1"/>
            <p:nvPr/>
          </p:nvSpPr>
          <p:spPr>
            <a:xfrm>
              <a:off x="0" y="-9525"/>
              <a:ext cx="14702915" cy="196016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1519"/>
                </a:lnSpc>
              </a:pPr>
              <a:r>
                <a:rPr lang="en-US" sz="9599">
                  <a:solidFill>
                    <a:srgbClr val="FFFFFF"/>
                  </a:solidFill>
                  <a:latin typeface="Forum"/>
                </a:rPr>
                <a:t>THANK YOU!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2123822"/>
              <a:ext cx="14702915" cy="7408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549"/>
                </a:lnSpc>
              </a:pPr>
              <a:r>
                <a:rPr lang="en-US" sz="3499">
                  <a:solidFill>
                    <a:srgbClr val="FFFFFF"/>
                  </a:solidFill>
                  <a:latin typeface="TT Drugs"/>
                </a:rPr>
                <a:t>16/11/2021.</a:t>
              </a: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6004445" y="-163620"/>
            <a:ext cx="4094249" cy="21369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506"/>
              </a:lnSpc>
            </a:pPr>
            <a:r>
              <a:rPr lang="en-US" sz="12504">
                <a:solidFill>
                  <a:srgbClr val="0F2A37">
                    <a:alpha val="3922"/>
                  </a:srgbClr>
                </a:solidFill>
                <a:latin typeface="Fira Sans Bold"/>
              </a:rPr>
              <a:t>vth20</a:t>
            </a:r>
          </a:p>
        </p:txBody>
      </p:sp>
    </p:spTree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769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3163179">
            <a:off x="10696760" y="-3558829"/>
            <a:ext cx="7804324" cy="8225902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8687688">
            <a:off x="10282257" y="5034286"/>
            <a:ext cx="8922358" cy="940433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-10013544">
            <a:off x="-1834628" y="-2396987"/>
            <a:ext cx="8825308" cy="8229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028700" y="1971627"/>
            <a:ext cx="3144024" cy="1061108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7624570" y="1954557"/>
            <a:ext cx="3038860" cy="1132339"/>
            <a:chOff x="0" y="0"/>
            <a:chExt cx="5136312" cy="191389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136312" cy="1913890"/>
            </a:xfrm>
            <a:custGeom>
              <a:avLst/>
              <a:gdLst/>
              <a:ahLst/>
              <a:cxnLst/>
              <a:rect l="l" t="t" r="r" b="b"/>
              <a:pathLst>
                <a:path w="5136312" h="1913890">
                  <a:moveTo>
                    <a:pt x="0" y="0"/>
                  </a:moveTo>
                  <a:lnTo>
                    <a:pt x="5136312" y="0"/>
                  </a:lnTo>
                  <a:lnTo>
                    <a:pt x="5136312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EDF1F4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13744210" y="1900397"/>
            <a:ext cx="2994180" cy="1115690"/>
            <a:chOff x="0" y="0"/>
            <a:chExt cx="5136312" cy="191389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136312" cy="1913890"/>
            </a:xfrm>
            <a:custGeom>
              <a:avLst/>
              <a:gdLst/>
              <a:ahLst/>
              <a:cxnLst/>
              <a:rect l="l" t="t" r="r" b="b"/>
              <a:pathLst>
                <a:path w="5136312" h="1913890">
                  <a:moveTo>
                    <a:pt x="0" y="0"/>
                  </a:moveTo>
                  <a:lnTo>
                    <a:pt x="5136312" y="0"/>
                  </a:lnTo>
                  <a:lnTo>
                    <a:pt x="5136312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EDF1F4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922572" y="8327009"/>
            <a:ext cx="3065154" cy="1083024"/>
            <a:chOff x="0" y="0"/>
            <a:chExt cx="5416656" cy="191389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5416655" cy="1913890"/>
            </a:xfrm>
            <a:custGeom>
              <a:avLst/>
              <a:gdLst/>
              <a:ahLst/>
              <a:cxnLst/>
              <a:rect l="l" t="t" r="r" b="b"/>
              <a:pathLst>
                <a:path w="5416655" h="1913890">
                  <a:moveTo>
                    <a:pt x="0" y="0"/>
                  </a:moveTo>
                  <a:lnTo>
                    <a:pt x="5416655" y="0"/>
                  </a:lnTo>
                  <a:lnTo>
                    <a:pt x="5416655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EDF1F4"/>
            </a:solidFill>
          </p:spPr>
        </p:sp>
      </p:grpSp>
      <p:sp>
        <p:nvSpPr>
          <p:cNvPr id="12" name="AutoShape 12"/>
          <p:cNvSpPr/>
          <p:nvPr/>
        </p:nvSpPr>
        <p:spPr>
          <a:xfrm>
            <a:off x="4172238" y="2520726"/>
            <a:ext cx="3420258" cy="0"/>
          </a:xfrm>
          <a:prstGeom prst="line">
            <a:avLst/>
          </a:prstGeom>
          <a:ln w="47625" cap="rnd">
            <a:solidFill>
              <a:srgbClr val="EDF1F4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3" name="AutoShape 13"/>
          <p:cNvSpPr/>
          <p:nvPr/>
        </p:nvSpPr>
        <p:spPr>
          <a:xfrm>
            <a:off x="10705193" y="2434429"/>
            <a:ext cx="3080570" cy="0"/>
          </a:xfrm>
          <a:prstGeom prst="line">
            <a:avLst/>
          </a:prstGeom>
          <a:ln w="47625" cap="rnd">
            <a:solidFill>
              <a:srgbClr val="EDF1F4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4" name="AutoShape 14"/>
          <p:cNvSpPr/>
          <p:nvPr/>
        </p:nvSpPr>
        <p:spPr>
          <a:xfrm rot="5400000">
            <a:off x="1694593" y="7530476"/>
            <a:ext cx="1545442" cy="0"/>
          </a:xfrm>
          <a:prstGeom prst="line">
            <a:avLst/>
          </a:prstGeom>
          <a:ln w="47625" cap="rnd">
            <a:solidFill>
              <a:srgbClr val="EDF1F4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5" name="AutoShape 15"/>
          <p:cNvSpPr/>
          <p:nvPr/>
        </p:nvSpPr>
        <p:spPr>
          <a:xfrm>
            <a:off x="4003059" y="8868130"/>
            <a:ext cx="1544063" cy="0"/>
          </a:xfrm>
          <a:prstGeom prst="line">
            <a:avLst/>
          </a:prstGeom>
          <a:ln w="47625" cap="rnd">
            <a:solidFill>
              <a:srgbClr val="EDF1F4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16" name="Group 16"/>
          <p:cNvGrpSpPr/>
          <p:nvPr/>
        </p:nvGrpSpPr>
        <p:grpSpPr>
          <a:xfrm>
            <a:off x="13962097" y="4852455"/>
            <a:ext cx="2776293" cy="1034501"/>
            <a:chOff x="0" y="0"/>
            <a:chExt cx="5136312" cy="191389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5136312" cy="1913890"/>
            </a:xfrm>
            <a:custGeom>
              <a:avLst/>
              <a:gdLst/>
              <a:ahLst/>
              <a:cxnLst/>
              <a:rect l="l" t="t" r="r" b="b"/>
              <a:pathLst>
                <a:path w="5136312" h="1913890">
                  <a:moveTo>
                    <a:pt x="0" y="0"/>
                  </a:moveTo>
                  <a:lnTo>
                    <a:pt x="5136312" y="0"/>
                  </a:lnTo>
                  <a:lnTo>
                    <a:pt x="5136312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EDF1F4"/>
            </a:solidFill>
          </p:spPr>
        </p:sp>
      </p:grpSp>
      <p:grpSp>
        <p:nvGrpSpPr>
          <p:cNvPr id="18" name="Group 18"/>
          <p:cNvGrpSpPr/>
          <p:nvPr/>
        </p:nvGrpSpPr>
        <p:grpSpPr>
          <a:xfrm>
            <a:off x="5547122" y="8327009"/>
            <a:ext cx="3070934" cy="1138872"/>
            <a:chOff x="0" y="0"/>
            <a:chExt cx="4460696" cy="1654272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4460696" cy="1654272"/>
            </a:xfrm>
            <a:custGeom>
              <a:avLst/>
              <a:gdLst/>
              <a:ahLst/>
              <a:cxnLst/>
              <a:rect l="l" t="t" r="r" b="b"/>
              <a:pathLst>
                <a:path w="4460696" h="1654272">
                  <a:moveTo>
                    <a:pt x="0" y="0"/>
                  </a:moveTo>
                  <a:lnTo>
                    <a:pt x="4460696" y="0"/>
                  </a:lnTo>
                  <a:lnTo>
                    <a:pt x="4460696" y="1654272"/>
                  </a:lnTo>
                  <a:lnTo>
                    <a:pt x="0" y="1654272"/>
                  </a:lnTo>
                  <a:close/>
                </a:path>
              </a:pathLst>
            </a:custGeom>
            <a:solidFill>
              <a:srgbClr val="EDF1F4"/>
            </a:solidFill>
          </p:spPr>
        </p:sp>
      </p:grpSp>
      <p:sp>
        <p:nvSpPr>
          <p:cNvPr id="20" name="AutoShape 20"/>
          <p:cNvSpPr/>
          <p:nvPr/>
        </p:nvSpPr>
        <p:spPr>
          <a:xfrm rot="5400000">
            <a:off x="14355253" y="3918783"/>
            <a:ext cx="1819719" cy="0"/>
          </a:xfrm>
          <a:prstGeom prst="line">
            <a:avLst/>
          </a:prstGeom>
          <a:ln w="47625" cap="rnd">
            <a:solidFill>
              <a:srgbClr val="EDF1F4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21" name="Group 21"/>
          <p:cNvGrpSpPr/>
          <p:nvPr/>
        </p:nvGrpSpPr>
        <p:grpSpPr>
          <a:xfrm rot="2700000">
            <a:off x="1350471" y="4223966"/>
            <a:ext cx="2186059" cy="2115776"/>
            <a:chOff x="0" y="0"/>
            <a:chExt cx="1917608" cy="1855956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917608" cy="1855956"/>
            </a:xfrm>
            <a:custGeom>
              <a:avLst/>
              <a:gdLst/>
              <a:ahLst/>
              <a:cxnLst/>
              <a:rect l="l" t="t" r="r" b="b"/>
              <a:pathLst>
                <a:path w="1917608" h="1855956">
                  <a:moveTo>
                    <a:pt x="0" y="0"/>
                  </a:moveTo>
                  <a:lnTo>
                    <a:pt x="1917608" y="0"/>
                  </a:lnTo>
                  <a:lnTo>
                    <a:pt x="1917608" y="1855956"/>
                  </a:lnTo>
                  <a:lnTo>
                    <a:pt x="0" y="1855956"/>
                  </a:lnTo>
                  <a:close/>
                </a:path>
              </a:pathLst>
            </a:custGeom>
            <a:solidFill>
              <a:srgbClr val="EDF1F4"/>
            </a:solidFill>
          </p:spPr>
        </p:sp>
      </p:grpSp>
      <p:sp>
        <p:nvSpPr>
          <p:cNvPr id="23" name="TextBox 23"/>
          <p:cNvSpPr txBox="1"/>
          <p:nvPr/>
        </p:nvSpPr>
        <p:spPr>
          <a:xfrm>
            <a:off x="7592496" y="4872380"/>
            <a:ext cx="2835926" cy="905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599">
                <a:solidFill>
                  <a:srgbClr val="3D7692"/>
                </a:solidFill>
                <a:latin typeface="Fira Sans Medium"/>
              </a:rPr>
              <a:t>    Đỉnh cục bộ </a:t>
            </a:r>
          </a:p>
          <a:p>
            <a:pPr algn="ctr">
              <a:lnSpc>
                <a:spcPts val="3639"/>
              </a:lnSpc>
            </a:pPr>
            <a:r>
              <a:rPr lang="en-US" sz="2599">
                <a:solidFill>
                  <a:srgbClr val="3D7692"/>
                </a:solidFill>
                <a:latin typeface="Fira Sans Medium"/>
              </a:rPr>
              <a:t>   &gt;= Ngưỡng</a:t>
            </a:r>
          </a:p>
        </p:txBody>
      </p:sp>
      <p:sp>
        <p:nvSpPr>
          <p:cNvPr id="24" name="AutoShape 24"/>
          <p:cNvSpPr/>
          <p:nvPr/>
        </p:nvSpPr>
        <p:spPr>
          <a:xfrm rot="-10800000">
            <a:off x="12542543" y="5322080"/>
            <a:ext cx="1422095" cy="0"/>
          </a:xfrm>
          <a:prstGeom prst="line">
            <a:avLst/>
          </a:prstGeom>
          <a:ln w="47625" cap="rnd">
            <a:solidFill>
              <a:srgbClr val="EDF1F4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25" name="Group 25"/>
          <p:cNvGrpSpPr/>
          <p:nvPr/>
        </p:nvGrpSpPr>
        <p:grpSpPr>
          <a:xfrm>
            <a:off x="5385121" y="4771397"/>
            <a:ext cx="3035536" cy="1131100"/>
            <a:chOff x="0" y="0"/>
            <a:chExt cx="5136312" cy="191389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5136312" cy="1913890"/>
            </a:xfrm>
            <a:custGeom>
              <a:avLst/>
              <a:gdLst/>
              <a:ahLst/>
              <a:cxnLst/>
              <a:rect l="l" t="t" r="r" b="b"/>
              <a:pathLst>
                <a:path w="5136312" h="1913890">
                  <a:moveTo>
                    <a:pt x="0" y="0"/>
                  </a:moveTo>
                  <a:lnTo>
                    <a:pt x="5136312" y="0"/>
                  </a:lnTo>
                  <a:lnTo>
                    <a:pt x="5136312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EDF1F4"/>
            </a:solidFill>
          </p:spPr>
        </p:sp>
      </p:grpSp>
      <p:sp>
        <p:nvSpPr>
          <p:cNvPr id="27" name="AutoShape 27"/>
          <p:cNvSpPr/>
          <p:nvPr/>
        </p:nvSpPr>
        <p:spPr>
          <a:xfrm rot="-10800000">
            <a:off x="3964429" y="5301234"/>
            <a:ext cx="1420691" cy="0"/>
          </a:xfrm>
          <a:prstGeom prst="line">
            <a:avLst/>
          </a:prstGeom>
          <a:ln w="47625" cap="rnd">
            <a:solidFill>
              <a:srgbClr val="EDF1F4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28" name="AutoShape 28"/>
          <p:cNvSpPr/>
          <p:nvPr/>
        </p:nvSpPr>
        <p:spPr>
          <a:xfrm>
            <a:off x="12542397" y="8932699"/>
            <a:ext cx="1212994" cy="0"/>
          </a:xfrm>
          <a:prstGeom prst="line">
            <a:avLst/>
          </a:prstGeom>
          <a:ln w="47625" cap="rnd">
            <a:solidFill>
              <a:srgbClr val="EDF1F4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29" name="AutoShape 29"/>
          <p:cNvSpPr/>
          <p:nvPr/>
        </p:nvSpPr>
        <p:spPr>
          <a:xfrm>
            <a:off x="3133742" y="6102653"/>
            <a:ext cx="12216502" cy="0"/>
          </a:xfrm>
          <a:prstGeom prst="line">
            <a:avLst/>
          </a:prstGeom>
          <a:ln w="47625" cap="rnd">
            <a:solidFill>
              <a:srgbClr val="EDF1F4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30" name="Picture 30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3785763" y="8468819"/>
            <a:ext cx="3144024" cy="1061108"/>
          </a:xfrm>
          <a:prstGeom prst="rect">
            <a:avLst/>
          </a:prstGeom>
        </p:spPr>
      </p:pic>
      <p:sp>
        <p:nvSpPr>
          <p:cNvPr id="31" name="AutoShape 31"/>
          <p:cNvSpPr/>
          <p:nvPr/>
        </p:nvSpPr>
        <p:spPr>
          <a:xfrm rot="5400000">
            <a:off x="14174692" y="7285736"/>
            <a:ext cx="2318541" cy="0"/>
          </a:xfrm>
          <a:prstGeom prst="line">
            <a:avLst/>
          </a:prstGeom>
          <a:ln w="47625" cap="rnd">
            <a:solidFill>
              <a:srgbClr val="EDF1F4"/>
            </a:solidFill>
            <a:prstDash val="solid"/>
            <a:headEnd type="none" w="sm" len="sm"/>
            <a:tailEnd type="triangle" w="lg" len="med"/>
          </a:ln>
        </p:spPr>
      </p:sp>
      <p:grpSp>
        <p:nvGrpSpPr>
          <p:cNvPr id="32" name="Group 32"/>
          <p:cNvGrpSpPr/>
          <p:nvPr/>
        </p:nvGrpSpPr>
        <p:grpSpPr>
          <a:xfrm>
            <a:off x="9503760" y="4735065"/>
            <a:ext cx="3038860" cy="1132339"/>
            <a:chOff x="0" y="0"/>
            <a:chExt cx="5136312" cy="1913890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5136312" cy="1913890"/>
            </a:xfrm>
            <a:custGeom>
              <a:avLst/>
              <a:gdLst/>
              <a:ahLst/>
              <a:cxnLst/>
              <a:rect l="l" t="t" r="r" b="b"/>
              <a:pathLst>
                <a:path w="5136312" h="1913890">
                  <a:moveTo>
                    <a:pt x="0" y="0"/>
                  </a:moveTo>
                  <a:lnTo>
                    <a:pt x="5136312" y="0"/>
                  </a:lnTo>
                  <a:lnTo>
                    <a:pt x="5136312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EDF1F4"/>
            </a:solidFill>
          </p:spPr>
        </p:sp>
      </p:grpSp>
      <p:sp>
        <p:nvSpPr>
          <p:cNvPr id="34" name="AutoShape 34"/>
          <p:cNvSpPr/>
          <p:nvPr/>
        </p:nvSpPr>
        <p:spPr>
          <a:xfrm rot="-10800000">
            <a:off x="8420657" y="5314167"/>
            <a:ext cx="1084135" cy="0"/>
          </a:xfrm>
          <a:prstGeom prst="line">
            <a:avLst/>
          </a:prstGeom>
          <a:ln w="47625" cap="rnd">
            <a:solidFill>
              <a:srgbClr val="EDF1F4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35" name="TextBox 35"/>
          <p:cNvSpPr txBox="1"/>
          <p:nvPr/>
        </p:nvSpPr>
        <p:spPr>
          <a:xfrm>
            <a:off x="1900344" y="2249451"/>
            <a:ext cx="1355365" cy="448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599">
                <a:solidFill>
                  <a:srgbClr val="3D7692"/>
                </a:solidFill>
                <a:latin typeface="Fira Sans Bold"/>
              </a:rPr>
              <a:t>Bắt đầu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7592496" y="2249451"/>
            <a:ext cx="2940983" cy="905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3D7692"/>
                </a:solidFill>
                <a:latin typeface="Fira Sans Bold"/>
              </a:rPr>
              <a:t>Chuẩn hoá</a:t>
            </a:r>
          </a:p>
          <a:p>
            <a:pPr algn="ctr">
              <a:lnSpc>
                <a:spcPts val="3640"/>
              </a:lnSpc>
            </a:pPr>
            <a:endParaRPr lang="en-US" sz="2600">
              <a:solidFill>
                <a:srgbClr val="3D7692"/>
              </a:solidFill>
              <a:latin typeface="Fira Sans Bold"/>
            </a:endParaRPr>
          </a:p>
        </p:txBody>
      </p:sp>
      <p:sp>
        <p:nvSpPr>
          <p:cNvPr id="37" name="TextBox 37"/>
          <p:cNvSpPr txBox="1"/>
          <p:nvPr/>
        </p:nvSpPr>
        <p:spPr>
          <a:xfrm>
            <a:off x="1028700" y="1038362"/>
            <a:ext cx="4518422" cy="679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F6EBEB"/>
                </a:solidFill>
                <a:latin typeface="Fira Sans Black"/>
              </a:rPr>
              <a:t>2. Sơ đồ thuật toán 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5701299" y="8615400"/>
            <a:ext cx="2403180" cy="448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599">
                <a:solidFill>
                  <a:srgbClr val="3D7692"/>
                </a:solidFill>
                <a:latin typeface="Fira Sans Medium Bold"/>
              </a:rPr>
              <a:t>F0 = 1/T0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4409127" y="2267996"/>
            <a:ext cx="1664345" cy="448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3D7692"/>
                </a:solidFill>
                <a:latin typeface="Fira Sans Medium Bold"/>
              </a:rPr>
              <a:t>Chia khung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5793469" y="4888375"/>
            <a:ext cx="2442270" cy="905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3D7692"/>
                </a:solidFill>
                <a:latin typeface="Fira Sans Medium Bold"/>
              </a:rPr>
              <a:t>Tìm đỉnh cục bộ </a:t>
            </a:r>
          </a:p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3D7692"/>
                </a:solidFill>
                <a:latin typeface="Fira Sans Medium Bold"/>
              </a:rPr>
              <a:t>của khung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922572" y="4872380"/>
            <a:ext cx="3041857" cy="905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3D7692"/>
                </a:solidFill>
                <a:latin typeface="Fira Sans Medium"/>
              </a:rPr>
              <a:t>Cực đại cục bộ</a:t>
            </a:r>
          </a:p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3D7692"/>
                </a:solidFill>
                <a:latin typeface="Fira Sans Medium"/>
              </a:rPr>
              <a:t>&gt;= Ngưỡng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897172" y="8387191"/>
            <a:ext cx="3090554" cy="905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3D7692"/>
                </a:solidFill>
                <a:latin typeface="Fira Sans Medium"/>
              </a:rPr>
              <a:t>Xác định độ trễ T0</a:t>
            </a:r>
          </a:p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3D7692"/>
                </a:solidFill>
                <a:latin typeface="Fira Sans Medium"/>
              </a:rPr>
              <a:t>tại cực đại tìm được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2262734" y="7261923"/>
            <a:ext cx="1116810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EDF1F4"/>
                </a:solidFill>
                <a:latin typeface="Fira Sans Medium Bold"/>
              </a:rPr>
              <a:t>true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3693869" y="5678025"/>
            <a:ext cx="1377312" cy="4722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20"/>
              </a:lnSpc>
            </a:pPr>
            <a:r>
              <a:rPr lang="en-US" sz="2728">
                <a:solidFill>
                  <a:srgbClr val="EDF1F4"/>
                </a:solidFill>
                <a:latin typeface="Fira Sans Medium"/>
              </a:rPr>
              <a:t>false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14353999" y="8727594"/>
            <a:ext cx="2007553" cy="448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3D7692"/>
                </a:solidFill>
                <a:latin typeface="Fira Sans Medium"/>
              </a:rPr>
              <a:t>Kết thúc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9800535" y="4819904"/>
            <a:ext cx="2403180" cy="905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599">
                <a:solidFill>
                  <a:srgbClr val="3D7692"/>
                </a:solidFill>
                <a:latin typeface="Fira Sans Bold"/>
              </a:rPr>
              <a:t>Dùng ACF với từng khung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14441738" y="5086350"/>
            <a:ext cx="1784449" cy="448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3D7692"/>
                </a:solidFill>
                <a:latin typeface="Fira Sans Medium Bold"/>
              </a:rPr>
              <a:t>Tìm ngưỡng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10705193" y="6190020"/>
            <a:ext cx="4094249" cy="21369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506"/>
              </a:lnSpc>
            </a:pPr>
            <a:r>
              <a:rPr lang="en-US" sz="12504">
                <a:solidFill>
                  <a:srgbClr val="0F2A37">
                    <a:alpha val="3922"/>
                  </a:srgbClr>
                </a:solidFill>
                <a:latin typeface="Fira Sans Bold"/>
              </a:rPr>
              <a:t>vth20</a:t>
            </a:r>
          </a:p>
        </p:txBody>
      </p:sp>
      <p:grpSp>
        <p:nvGrpSpPr>
          <p:cNvPr id="49" name="Group 49"/>
          <p:cNvGrpSpPr/>
          <p:nvPr/>
        </p:nvGrpSpPr>
        <p:grpSpPr>
          <a:xfrm>
            <a:off x="9466658" y="8299085"/>
            <a:ext cx="3070934" cy="1138872"/>
            <a:chOff x="0" y="0"/>
            <a:chExt cx="4460696" cy="1654272"/>
          </a:xfrm>
        </p:grpSpPr>
        <p:sp>
          <p:nvSpPr>
            <p:cNvPr id="50" name="Freeform 50"/>
            <p:cNvSpPr/>
            <p:nvPr/>
          </p:nvSpPr>
          <p:spPr>
            <a:xfrm>
              <a:off x="0" y="0"/>
              <a:ext cx="4460696" cy="1654272"/>
            </a:xfrm>
            <a:custGeom>
              <a:avLst/>
              <a:gdLst/>
              <a:ahLst/>
              <a:cxnLst/>
              <a:rect l="l" t="t" r="r" b="b"/>
              <a:pathLst>
                <a:path w="4460696" h="1654272">
                  <a:moveTo>
                    <a:pt x="0" y="0"/>
                  </a:moveTo>
                  <a:lnTo>
                    <a:pt x="4460696" y="0"/>
                  </a:lnTo>
                  <a:lnTo>
                    <a:pt x="4460696" y="1654272"/>
                  </a:lnTo>
                  <a:lnTo>
                    <a:pt x="0" y="1654272"/>
                  </a:lnTo>
                  <a:close/>
                </a:path>
              </a:pathLst>
            </a:custGeom>
            <a:solidFill>
              <a:srgbClr val="EDF1F4"/>
            </a:solidFill>
          </p:spPr>
        </p:sp>
      </p:grpSp>
      <p:sp>
        <p:nvSpPr>
          <p:cNvPr id="51" name="AutoShape 51"/>
          <p:cNvSpPr/>
          <p:nvPr/>
        </p:nvSpPr>
        <p:spPr>
          <a:xfrm>
            <a:off x="8235738" y="8908887"/>
            <a:ext cx="1212994" cy="0"/>
          </a:xfrm>
          <a:prstGeom prst="line">
            <a:avLst/>
          </a:prstGeom>
          <a:ln w="47625" cap="rnd">
            <a:solidFill>
              <a:srgbClr val="EDF1F4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52" name="TextBox 52"/>
          <p:cNvSpPr txBox="1"/>
          <p:nvPr/>
        </p:nvSpPr>
        <p:spPr>
          <a:xfrm>
            <a:off x="9675543" y="8451369"/>
            <a:ext cx="2695294" cy="905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599">
                <a:solidFill>
                  <a:srgbClr val="3D7692"/>
                </a:solidFill>
                <a:latin typeface="Fira Sans Medium"/>
              </a:rPr>
              <a:t>Đánh giá F0 tìm được</a:t>
            </a:r>
          </a:p>
        </p:txBody>
      </p:sp>
    </p:spTree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2A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-1336792" y="3248361"/>
            <a:ext cx="8825308" cy="8229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-2903874">
            <a:off x="-1262775" y="-2893697"/>
            <a:ext cx="10898092" cy="952220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028700" y="2340697"/>
            <a:ext cx="7960894" cy="5970671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9298406" y="2340697"/>
            <a:ext cx="7960894" cy="5970671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028179" y="952500"/>
            <a:ext cx="6638776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FFFFFF"/>
                </a:solidFill>
                <a:latin typeface="Fira Sans Black"/>
              </a:rPr>
              <a:t>3. Tín hiệu sau khi Chuẩn hoá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8565368"/>
            <a:ext cx="7960894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Open Sans"/>
              </a:rPr>
              <a:t>File phone F2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298406" y="8565368"/>
            <a:ext cx="7960894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Open Sans"/>
              </a:rPr>
              <a:t>File phone M2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096876" y="6170841"/>
            <a:ext cx="4094249" cy="21369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506"/>
              </a:lnSpc>
            </a:pPr>
            <a:r>
              <a:rPr lang="en-US" sz="12504">
                <a:solidFill>
                  <a:srgbClr val="0F2A37">
                    <a:alpha val="3922"/>
                  </a:srgbClr>
                </a:solidFill>
                <a:latin typeface="Fira Sans Bold"/>
              </a:rPr>
              <a:t>vth20</a:t>
            </a:r>
          </a:p>
        </p:txBody>
      </p:sp>
    </p:spTree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2A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-1336792" y="3248361"/>
            <a:ext cx="8825308" cy="8229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-2903874">
            <a:off x="-1262775" y="-2893697"/>
            <a:ext cx="10898092" cy="952220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028700" y="2340697"/>
            <a:ext cx="7960894" cy="5970671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9298406" y="2340697"/>
            <a:ext cx="7960894" cy="5970671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028700" y="952500"/>
            <a:ext cx="6637734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FFFFFF"/>
                </a:solidFill>
                <a:latin typeface="Fira Sans Black"/>
              </a:rPr>
              <a:t>2. Tín hiệu sau khi Chuẩn hoá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8565368"/>
            <a:ext cx="7960894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Open Sans"/>
              </a:rPr>
              <a:t>File studio F2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298406" y="8565368"/>
            <a:ext cx="7960894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Open Sans"/>
              </a:rPr>
              <a:t>File studio M2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096876" y="6174379"/>
            <a:ext cx="4094249" cy="21369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506"/>
              </a:lnSpc>
            </a:pPr>
            <a:r>
              <a:rPr lang="en-US" sz="12504">
                <a:solidFill>
                  <a:srgbClr val="0F2A37">
                    <a:alpha val="3922"/>
                  </a:srgbClr>
                </a:solidFill>
                <a:latin typeface="Fira Sans Bold"/>
              </a:rPr>
              <a:t>vth20</a:t>
            </a:r>
          </a:p>
        </p:txBody>
      </p:sp>
    </p:spTree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769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2571200">
            <a:off x="6481955" y="-649127"/>
            <a:ext cx="14343539" cy="1307055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8158231" y="2309259"/>
            <a:ext cx="9101069" cy="5120602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122685" y="952500"/>
            <a:ext cx="3103811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EDF1F4"/>
                </a:solidFill>
                <a:latin typeface="Fira Sans Black"/>
              </a:rPr>
              <a:t>4. Chia khung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942628" y="2252109"/>
            <a:ext cx="3949303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>
                <a:solidFill>
                  <a:srgbClr val="EDF1F4"/>
                </a:solidFill>
                <a:latin typeface="Fira Sans Medium"/>
              </a:rPr>
              <a:t>- Độ dài khung là 0.025s.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634889" y="7656726"/>
            <a:ext cx="4147753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EDF1F4"/>
                </a:solidFill>
                <a:latin typeface="Fira Sans Bold"/>
              </a:rPr>
              <a:t>Hàm chia khung.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814916" y="4821935"/>
            <a:ext cx="5858332" cy="4057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400">
                <a:solidFill>
                  <a:srgbClr val="EDF1F4"/>
                </a:solidFill>
                <a:latin typeface="Fira Sans Medium"/>
              </a:rPr>
              <a:t>- phone_F2: 192 khung, 400 mẫu/khung.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891411" y="5480384"/>
            <a:ext cx="5833054" cy="4057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400">
                <a:solidFill>
                  <a:srgbClr val="EDF1F4"/>
                </a:solidFill>
                <a:latin typeface="Fira Sans Medium"/>
              </a:rPr>
              <a:t>- phone_M2: 112 khung, 400 mẫu/khung.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942628" y="6123239"/>
            <a:ext cx="5730619" cy="4057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400">
                <a:solidFill>
                  <a:srgbClr val="EDF1F4"/>
                </a:solidFill>
                <a:latin typeface="Fira Sans Medium"/>
              </a:rPr>
              <a:t>- studio_F2: 125 khung, 1103 mẫu/khung.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866133" y="6689641"/>
            <a:ext cx="5858332" cy="4057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400">
                <a:solidFill>
                  <a:srgbClr val="EDF1F4"/>
                </a:solidFill>
                <a:latin typeface="Fira Sans Medium"/>
              </a:rPr>
              <a:t>- studio_M2: 95 khung, 1103 mẫu/khung.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610634" y="3444111"/>
            <a:ext cx="1626989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EDF1F4"/>
                </a:solidFill>
                <a:latin typeface="Fira Sans Bold"/>
              </a:rPr>
              <a:t>Kết quả: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165051" y="3749159"/>
            <a:ext cx="4094249" cy="21369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506"/>
              </a:lnSpc>
            </a:pPr>
            <a:r>
              <a:rPr lang="en-US" sz="12504">
                <a:solidFill>
                  <a:srgbClr val="0F2A37">
                    <a:alpha val="3922"/>
                  </a:srgbClr>
                </a:solidFill>
                <a:latin typeface="Fira Sans Bold"/>
              </a:rPr>
              <a:t>vth20</a:t>
            </a:r>
          </a:p>
        </p:txBody>
      </p:sp>
    </p:spTree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2A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-1336792" y="3248361"/>
            <a:ext cx="8825308" cy="8229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-2903874">
            <a:off x="-1262775" y="-2893697"/>
            <a:ext cx="10898092" cy="952220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7181801" y="4540590"/>
            <a:ext cx="6741277" cy="912524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7488516" y="2097096"/>
            <a:ext cx="9770784" cy="6092808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583449" y="952500"/>
            <a:ext cx="6598352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EDF1F4"/>
                </a:solidFill>
                <a:latin typeface="Fira Sans Bold Bold"/>
              </a:rPr>
              <a:t>5. Hàm autoCorrelation.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635195" y="8513978"/>
            <a:ext cx="5477426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EDF1F4"/>
                </a:solidFill>
                <a:latin typeface="Fira Sans Medium"/>
              </a:rPr>
              <a:t>Hàm autoCorrelation (handmade)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165051" y="6782754"/>
            <a:ext cx="4094249" cy="21369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506"/>
              </a:lnSpc>
            </a:pPr>
            <a:r>
              <a:rPr lang="en-US" sz="12504">
                <a:solidFill>
                  <a:srgbClr val="0F2A37">
                    <a:alpha val="3922"/>
                  </a:srgbClr>
                </a:solidFill>
                <a:latin typeface="Fira Sans Bold"/>
              </a:rPr>
              <a:t>vth20</a:t>
            </a:r>
          </a:p>
        </p:txBody>
      </p:sp>
    </p:spTree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2A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755028" y="4375676"/>
            <a:ext cx="8825308" cy="8229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008142" y="5296576"/>
            <a:ext cx="10535909" cy="11105043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10303164">
            <a:off x="-843112" y="4566854"/>
            <a:ext cx="8825308" cy="8229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9298406" y="2311240"/>
            <a:ext cx="7960894" cy="5970671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028700" y="2311240"/>
            <a:ext cx="7960894" cy="5970671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028700" y="952500"/>
            <a:ext cx="14659220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FFFFFF"/>
                </a:solidFill>
                <a:latin typeface="Fira Sans Bold"/>
              </a:rPr>
              <a:t>6. So sánh hàm autoCorelation tự làm với autocorr của Matlab.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444463" y="8634029"/>
            <a:ext cx="5129368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EDF1F4"/>
                </a:solidFill>
                <a:latin typeface="Fira Sans Medium"/>
              </a:rPr>
              <a:t>Khung voiced trong Phone_F2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894163" y="8634029"/>
            <a:ext cx="5299776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EDF1F4"/>
                </a:solidFill>
                <a:latin typeface="Fira Sans Medium"/>
              </a:rPr>
              <a:t>Khung unvoice trong Phone_F2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251281" y="7089592"/>
            <a:ext cx="4094249" cy="21369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506"/>
              </a:lnSpc>
            </a:pPr>
            <a:r>
              <a:rPr lang="en-US" sz="12504">
                <a:solidFill>
                  <a:srgbClr val="0F2A37">
                    <a:alpha val="3922"/>
                  </a:srgbClr>
                </a:solidFill>
                <a:latin typeface="Fira Sans Bold"/>
              </a:rPr>
              <a:t>vth20</a:t>
            </a:r>
          </a:p>
        </p:txBody>
      </p:sp>
    </p:spTree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769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389" r="389"/>
          <a:stretch>
            <a:fillRect/>
          </a:stretch>
        </p:blipFill>
        <p:spPr>
          <a:xfrm rot="-8997047">
            <a:off x="16268737" y="1136216"/>
            <a:ext cx="5724112" cy="9757432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-5672507">
            <a:off x="-3460631" y="-1885407"/>
            <a:ext cx="7804324" cy="8225902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2279072">
            <a:off x="-5655594" y="323349"/>
            <a:ext cx="7723366" cy="8702384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10505805">
            <a:off x="12918784" y="-3644501"/>
            <a:ext cx="8486039" cy="754196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028700" y="2158165"/>
            <a:ext cx="7960894" cy="5970671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9298406" y="2158165"/>
            <a:ext cx="7960894" cy="5970671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028700" y="952500"/>
            <a:ext cx="10807220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EDF1F4"/>
                </a:solidFill>
                <a:latin typeface="Fira Sans Medium Bold"/>
              </a:rPr>
              <a:t>7. Kết quả trung gian với hàm autoCorrelation.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315795" y="8324902"/>
            <a:ext cx="1656410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EDF1F4"/>
                </a:solidFill>
                <a:latin typeface="Fira Sans Medium"/>
              </a:rPr>
              <a:t>Phone F2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251281" y="6936516"/>
            <a:ext cx="4094249" cy="21369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506"/>
              </a:lnSpc>
            </a:pPr>
            <a:r>
              <a:rPr lang="en-US" sz="12504">
                <a:solidFill>
                  <a:srgbClr val="0F2A37">
                    <a:alpha val="3922"/>
                  </a:srgbClr>
                </a:solidFill>
                <a:latin typeface="Fira Sans Bold"/>
              </a:rPr>
              <a:t>vth20</a:t>
            </a:r>
          </a:p>
        </p:txBody>
      </p:sp>
    </p:spTree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679</Words>
  <Application>Microsoft Office PowerPoint</Application>
  <PresentationFormat>Custom</PresentationFormat>
  <Paragraphs>137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8" baseType="lpstr">
      <vt:lpstr>Bungee</vt:lpstr>
      <vt:lpstr>Calibri</vt:lpstr>
      <vt:lpstr>Fira Sans Medium Bold</vt:lpstr>
      <vt:lpstr>Open Sans Light</vt:lpstr>
      <vt:lpstr>Arial</vt:lpstr>
      <vt:lpstr>Fira Sans Black</vt:lpstr>
      <vt:lpstr>Fira Sans Medium</vt:lpstr>
      <vt:lpstr>Fira Sans Bold Bold</vt:lpstr>
      <vt:lpstr>Open Sans Light Bold</vt:lpstr>
      <vt:lpstr>Open Sans Extra Bold</vt:lpstr>
      <vt:lpstr>TT Drugs</vt:lpstr>
      <vt:lpstr>Fira Sans Bold</vt:lpstr>
      <vt:lpstr>Forum</vt:lpstr>
      <vt:lpstr>Open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</dc:title>
  <cp:lastModifiedBy>Windows User</cp:lastModifiedBy>
  <cp:revision>2</cp:revision>
  <dcterms:created xsi:type="dcterms:W3CDTF">2006-08-16T00:00:00Z</dcterms:created>
  <dcterms:modified xsi:type="dcterms:W3CDTF">2021-11-15T19:46:17Z</dcterms:modified>
  <dc:identifier>DAEvb5ejmjI</dc:identifier>
</cp:coreProperties>
</file>